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8" r:id="rId3"/>
    <p:sldId id="289" r:id="rId4"/>
    <p:sldId id="290" r:id="rId5"/>
    <p:sldId id="291" r:id="rId6"/>
    <p:sldId id="292" r:id="rId7"/>
    <p:sldId id="294" r:id="rId8"/>
    <p:sldId id="293" r:id="rId9"/>
    <p:sldId id="295" r:id="rId10"/>
    <p:sldId id="296" r:id="rId11"/>
    <p:sldId id="33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299" r:id="rId20"/>
    <p:sldId id="300" r:id="rId21"/>
    <p:sldId id="302" r:id="rId22"/>
    <p:sldId id="301" r:id="rId23"/>
    <p:sldId id="304" r:id="rId24"/>
    <p:sldId id="305" r:id="rId25"/>
    <p:sldId id="307" r:id="rId26"/>
    <p:sldId id="306" r:id="rId27"/>
    <p:sldId id="309" r:id="rId28"/>
    <p:sldId id="329" r:id="rId29"/>
    <p:sldId id="310" r:id="rId30"/>
    <p:sldId id="312" r:id="rId31"/>
    <p:sldId id="330" r:id="rId32"/>
    <p:sldId id="313" r:id="rId33"/>
    <p:sldId id="318" r:id="rId34"/>
    <p:sldId id="314" r:id="rId35"/>
    <p:sldId id="31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rubel:Dropbox:Teaching:Marketing%20Strategies:Marketing%20Strategies%20Winter%202015:Lectures:Lecture%2010:OpenTable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rubel:Dropbox:Teaching:Marketing%20Strategies:Marketing%20Strategies%20Winter%202015:Lectures:Lecture%2010:OpenTable2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rubel:Dropbox:Teaching:Marketing%20Strategies:Marketing%20Strategies%20Winter%202015:Lectures:Lecture%2010:OpenTable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OpenTable.csv!$C$1</c:f>
              <c:strCache>
                <c:ptCount val="1"/>
                <c:pt idx="0">
                  <c:v>Number Restaurants US</c:v>
                </c:pt>
              </c:strCache>
            </c:strRef>
          </c:tx>
          <c:marker>
            <c:symbol val="none"/>
          </c:marker>
          <c:val>
            <c:numRef>
              <c:f>OpenTable.csv!$C$2:$C$29</c:f>
              <c:numCache>
                <c:formatCode>General</c:formatCode>
                <c:ptCount val="28"/>
                <c:pt idx="0">
                  <c:v>6426.0</c:v>
                </c:pt>
                <c:pt idx="1">
                  <c:v>6819.0</c:v>
                </c:pt>
                <c:pt idx="2">
                  <c:v>7391.0</c:v>
                </c:pt>
                <c:pt idx="3">
                  <c:v>7823.0</c:v>
                </c:pt>
                <c:pt idx="4">
                  <c:v>8350.0</c:v>
                </c:pt>
                <c:pt idx="5">
                  <c:v>8788.0</c:v>
                </c:pt>
                <c:pt idx="6">
                  <c:v>9295.0</c:v>
                </c:pt>
                <c:pt idx="7">
                  <c:v>9548.0</c:v>
                </c:pt>
                <c:pt idx="8">
                  <c:v>9971.0</c:v>
                </c:pt>
                <c:pt idx="9">
                  <c:v>10338.0</c:v>
                </c:pt>
                <c:pt idx="10">
                  <c:v>10912.5</c:v>
                </c:pt>
                <c:pt idx="11">
                  <c:v>11487.0</c:v>
                </c:pt>
                <c:pt idx="12">
                  <c:v>12250.0</c:v>
                </c:pt>
                <c:pt idx="13">
                  <c:v>13025.0</c:v>
                </c:pt>
                <c:pt idx="14">
                  <c:v>13773.5</c:v>
                </c:pt>
                <c:pt idx="15">
                  <c:v>14522.0</c:v>
                </c:pt>
                <c:pt idx="16">
                  <c:v>15560.0</c:v>
                </c:pt>
                <c:pt idx="17">
                  <c:v>16237.0</c:v>
                </c:pt>
                <c:pt idx="18">
                  <c:v>17150.0</c:v>
                </c:pt>
                <c:pt idx="19">
                  <c:v>17753.0</c:v>
                </c:pt>
                <c:pt idx="20">
                  <c:v>18373.0</c:v>
                </c:pt>
                <c:pt idx="21">
                  <c:v>18975.0</c:v>
                </c:pt>
                <c:pt idx="22">
                  <c:v>19801.0</c:v>
                </c:pt>
                <c:pt idx="23">
                  <c:v>20128.0</c:v>
                </c:pt>
                <c:pt idx="24">
                  <c:v>20588.0</c:v>
                </c:pt>
                <c:pt idx="25">
                  <c:v>23287.0</c:v>
                </c:pt>
                <c:pt idx="26">
                  <c:v>23824.0</c:v>
                </c:pt>
                <c:pt idx="27">
                  <c:v>23862.0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OpenTable.csv!$E$1</c:f>
              <c:strCache>
                <c:ptCount val="1"/>
                <c:pt idx="0">
                  <c:v>Seated dinners US</c:v>
                </c:pt>
              </c:strCache>
            </c:strRef>
          </c:tx>
          <c:marker>
            <c:symbol val="none"/>
          </c:marker>
          <c:val>
            <c:numRef>
              <c:f>OpenTable.csv!$E$2:$E$29</c:f>
              <c:numCache>
                <c:formatCode>General</c:formatCode>
                <c:ptCount val="28"/>
                <c:pt idx="0">
                  <c:v>5733.0</c:v>
                </c:pt>
                <c:pt idx="1">
                  <c:v>6185.0</c:v>
                </c:pt>
                <c:pt idx="2">
                  <c:v>7151.0</c:v>
                </c:pt>
                <c:pt idx="3">
                  <c:v>8395.0</c:v>
                </c:pt>
                <c:pt idx="4">
                  <c:v>8454.0</c:v>
                </c:pt>
                <c:pt idx="5">
                  <c:v>8272.0</c:v>
                </c:pt>
                <c:pt idx="6">
                  <c:v>8515.0</c:v>
                </c:pt>
                <c:pt idx="7">
                  <c:v>9922.0</c:v>
                </c:pt>
                <c:pt idx="8">
                  <c:v>10071.0</c:v>
                </c:pt>
                <c:pt idx="9">
                  <c:v>10114.0</c:v>
                </c:pt>
                <c:pt idx="10">
                  <c:v>12103.5</c:v>
                </c:pt>
                <c:pt idx="11">
                  <c:v>14093.0</c:v>
                </c:pt>
                <c:pt idx="12">
                  <c:v>15130.0</c:v>
                </c:pt>
                <c:pt idx="13">
                  <c:v>15368.0</c:v>
                </c:pt>
                <c:pt idx="14">
                  <c:v>18119.0</c:v>
                </c:pt>
                <c:pt idx="15">
                  <c:v>20870.0</c:v>
                </c:pt>
                <c:pt idx="16">
                  <c:v>22196.0</c:v>
                </c:pt>
                <c:pt idx="17">
                  <c:v>21818.0</c:v>
                </c:pt>
                <c:pt idx="18">
                  <c:v>24649.0</c:v>
                </c:pt>
                <c:pt idx="19">
                  <c:v>27716.0</c:v>
                </c:pt>
                <c:pt idx="20">
                  <c:v>28038.0</c:v>
                </c:pt>
                <c:pt idx="21">
                  <c:v>27438.0</c:v>
                </c:pt>
                <c:pt idx="22">
                  <c:v>29861.0</c:v>
                </c:pt>
                <c:pt idx="23">
                  <c:v>34268.0</c:v>
                </c:pt>
                <c:pt idx="24">
                  <c:v>34955.0</c:v>
                </c:pt>
                <c:pt idx="25">
                  <c:v>35150.0</c:v>
                </c:pt>
                <c:pt idx="26">
                  <c:v>39769.0</c:v>
                </c:pt>
                <c:pt idx="27">
                  <c:v>42473.0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078632"/>
        <c:axId val="-2128524776"/>
      </c:lineChart>
      <c:catAx>
        <c:axId val="21460786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8524776"/>
        <c:crosses val="autoZero"/>
        <c:auto val="1"/>
        <c:lblAlgn val="ctr"/>
        <c:lblOffset val="100"/>
        <c:noMultiLvlLbl val="0"/>
      </c:catAx>
      <c:valAx>
        <c:axId val="-2128524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460786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OpenTable.csv!$H$1</c:f>
              <c:strCache>
                <c:ptCount val="1"/>
                <c:pt idx="0">
                  <c:v>Subscriptions</c:v>
                </c:pt>
              </c:strCache>
            </c:strRef>
          </c:tx>
          <c:marker>
            <c:symbol val="none"/>
          </c:marker>
          <c:val>
            <c:numRef>
              <c:f>OpenTable.csv!$H$2:$H$29</c:f>
              <c:numCache>
                <c:formatCode>General</c:formatCode>
                <c:ptCount val="28"/>
                <c:pt idx="0">
                  <c:v>5348.0</c:v>
                </c:pt>
                <c:pt idx="1">
                  <c:v>5824.0</c:v>
                </c:pt>
                <c:pt idx="2">
                  <c:v>6375.0</c:v>
                </c:pt>
                <c:pt idx="3">
                  <c:v>6887.0</c:v>
                </c:pt>
                <c:pt idx="4">
                  <c:v>7416.0</c:v>
                </c:pt>
                <c:pt idx="5">
                  <c:v>7854.0</c:v>
                </c:pt>
                <c:pt idx="6">
                  <c:v>8135.0</c:v>
                </c:pt>
                <c:pt idx="7">
                  <c:v>8389.0</c:v>
                </c:pt>
                <c:pt idx="8">
                  <c:v>8700.0</c:v>
                </c:pt>
                <c:pt idx="9">
                  <c:v>9141.0</c:v>
                </c:pt>
                <c:pt idx="10">
                  <c:v>9624.0</c:v>
                </c:pt>
                <c:pt idx="11">
                  <c:v>10051.0</c:v>
                </c:pt>
                <c:pt idx="12">
                  <c:v>10462.0</c:v>
                </c:pt>
                <c:pt idx="13">
                  <c:v>11014.0</c:v>
                </c:pt>
                <c:pt idx="14">
                  <c:v>11516.0</c:v>
                </c:pt>
                <c:pt idx="15">
                  <c:v>12018.0</c:v>
                </c:pt>
                <c:pt idx="16">
                  <c:v>12562.0</c:v>
                </c:pt>
                <c:pt idx="17">
                  <c:v>12937.0</c:v>
                </c:pt>
                <c:pt idx="18">
                  <c:v>13250.0</c:v>
                </c:pt>
                <c:pt idx="19">
                  <c:v>13538.0</c:v>
                </c:pt>
                <c:pt idx="20">
                  <c:v>13927.0</c:v>
                </c:pt>
                <c:pt idx="21">
                  <c:v>14264.0</c:v>
                </c:pt>
                <c:pt idx="22">
                  <c:v>14532.0</c:v>
                </c:pt>
                <c:pt idx="23">
                  <c:v>12890.0</c:v>
                </c:pt>
                <c:pt idx="24">
                  <c:v>13298.0</c:v>
                </c:pt>
                <c:pt idx="25">
                  <c:v>15810.0</c:v>
                </c:pt>
                <c:pt idx="26">
                  <c:v>12379.0</c:v>
                </c:pt>
                <c:pt idx="27">
                  <c:v>14484.0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OpenTable.csv!$I$1</c:f>
              <c:strCache>
                <c:ptCount val="1"/>
                <c:pt idx="0">
                  <c:v>Reservations</c:v>
                </c:pt>
              </c:strCache>
            </c:strRef>
          </c:tx>
          <c:marker>
            <c:symbol val="none"/>
          </c:marker>
          <c:val>
            <c:numRef>
              <c:f>OpenTable.csv!$I$2:$I$29</c:f>
              <c:numCache>
                <c:formatCode>General</c:formatCode>
                <c:ptCount val="28"/>
                <c:pt idx="0">
                  <c:v>4002.0</c:v>
                </c:pt>
                <c:pt idx="1">
                  <c:v>4218.0</c:v>
                </c:pt>
                <c:pt idx="2">
                  <c:v>4886.0</c:v>
                </c:pt>
                <c:pt idx="3">
                  <c:v>5830.0</c:v>
                </c:pt>
                <c:pt idx="4">
                  <c:v>5837.0</c:v>
                </c:pt>
                <c:pt idx="5">
                  <c:v>5669.0</c:v>
                </c:pt>
                <c:pt idx="6">
                  <c:v>5800.0</c:v>
                </c:pt>
                <c:pt idx="7">
                  <c:v>6904.0</c:v>
                </c:pt>
                <c:pt idx="8">
                  <c:v>6928.0</c:v>
                </c:pt>
                <c:pt idx="9">
                  <c:v>7075.0</c:v>
                </c:pt>
                <c:pt idx="10">
                  <c:v>8530.0</c:v>
                </c:pt>
                <c:pt idx="11">
                  <c:v>10037.0</c:v>
                </c:pt>
                <c:pt idx="12">
                  <c:v>10731.0</c:v>
                </c:pt>
                <c:pt idx="13">
                  <c:v>11382.0</c:v>
                </c:pt>
                <c:pt idx="14">
                  <c:v>14494.5</c:v>
                </c:pt>
                <c:pt idx="15">
                  <c:v>17607.0</c:v>
                </c:pt>
                <c:pt idx="16">
                  <c:v>18296.0</c:v>
                </c:pt>
                <c:pt idx="17">
                  <c:v>18015.0</c:v>
                </c:pt>
                <c:pt idx="18">
                  <c:v>20297.0</c:v>
                </c:pt>
                <c:pt idx="19">
                  <c:v>22328.0</c:v>
                </c:pt>
                <c:pt idx="20">
                  <c:v>22311.0</c:v>
                </c:pt>
                <c:pt idx="21">
                  <c:v>21911.0</c:v>
                </c:pt>
                <c:pt idx="22">
                  <c:v>24478.0</c:v>
                </c:pt>
                <c:pt idx="23">
                  <c:v>23492.0</c:v>
                </c:pt>
                <c:pt idx="24">
                  <c:v>23753.0</c:v>
                </c:pt>
                <c:pt idx="25">
                  <c:v>27848.0</c:v>
                </c:pt>
                <c:pt idx="26">
                  <c:v>22995.0</c:v>
                </c:pt>
                <c:pt idx="27">
                  <c:v>28723.0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OpenTable.csv!$J$1</c:f>
              <c:strCache>
                <c:ptCount val="1"/>
                <c:pt idx="0">
                  <c:v>Installation</c:v>
                </c:pt>
              </c:strCache>
            </c:strRef>
          </c:tx>
          <c:marker>
            <c:symbol val="none"/>
          </c:marker>
          <c:val>
            <c:numRef>
              <c:f>OpenTable.csv!$J$2:$J$29</c:f>
              <c:numCache>
                <c:formatCode>General</c:formatCode>
                <c:ptCount val="28"/>
                <c:pt idx="0">
                  <c:v>393.0</c:v>
                </c:pt>
                <c:pt idx="1">
                  <c:v>442.0</c:v>
                </c:pt>
                <c:pt idx="2">
                  <c:v>527.0</c:v>
                </c:pt>
                <c:pt idx="3">
                  <c:v>546.0</c:v>
                </c:pt>
                <c:pt idx="4">
                  <c:v>605.0</c:v>
                </c:pt>
                <c:pt idx="5">
                  <c:v>658.0</c:v>
                </c:pt>
                <c:pt idx="6">
                  <c:v>607.0</c:v>
                </c:pt>
                <c:pt idx="7">
                  <c:v>702.0</c:v>
                </c:pt>
                <c:pt idx="8">
                  <c:v>762.0</c:v>
                </c:pt>
                <c:pt idx="9">
                  <c:v>826.0</c:v>
                </c:pt>
                <c:pt idx="10">
                  <c:v>1015.0</c:v>
                </c:pt>
                <c:pt idx="11">
                  <c:v>1163.0</c:v>
                </c:pt>
                <c:pt idx="12">
                  <c:v>1260.0</c:v>
                </c:pt>
                <c:pt idx="13">
                  <c:v>2124.0</c:v>
                </c:pt>
                <c:pt idx="14">
                  <c:v>3103.0</c:v>
                </c:pt>
                <c:pt idx="15">
                  <c:v>4082.0</c:v>
                </c:pt>
                <c:pt idx="16">
                  <c:v>3432.0</c:v>
                </c:pt>
                <c:pt idx="17">
                  <c:v>3404.0</c:v>
                </c:pt>
                <c:pt idx="18">
                  <c:v>3618.0</c:v>
                </c:pt>
                <c:pt idx="19">
                  <c:v>3502.0</c:v>
                </c:pt>
                <c:pt idx="20">
                  <c:v>3320.0</c:v>
                </c:pt>
                <c:pt idx="21">
                  <c:v>3563.0</c:v>
                </c:pt>
                <c:pt idx="22">
                  <c:v>3958.0</c:v>
                </c:pt>
                <c:pt idx="23">
                  <c:v>3063.0</c:v>
                </c:pt>
                <c:pt idx="24">
                  <c:v>2676.0</c:v>
                </c:pt>
                <c:pt idx="25">
                  <c:v>3035.0</c:v>
                </c:pt>
                <c:pt idx="26">
                  <c:v>3222.0</c:v>
                </c:pt>
                <c:pt idx="27">
                  <c:v>2764.0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8228728"/>
        <c:axId val="2146169976"/>
      </c:lineChart>
      <c:catAx>
        <c:axId val="-2128228728"/>
        <c:scaling>
          <c:orientation val="minMax"/>
        </c:scaling>
        <c:delete val="0"/>
        <c:axPos val="b"/>
        <c:majorTickMark val="out"/>
        <c:minorTickMark val="none"/>
        <c:tickLblPos val="nextTo"/>
        <c:crossAx val="2146169976"/>
        <c:crosses val="autoZero"/>
        <c:auto val="1"/>
        <c:lblAlgn val="ctr"/>
        <c:lblOffset val="100"/>
        <c:noMultiLvlLbl val="0"/>
      </c:catAx>
      <c:valAx>
        <c:axId val="2146169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82287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OpenTable.csv!$L$1</c:f>
              <c:strCache>
                <c:ptCount val="1"/>
                <c:pt idx="0">
                  <c:v>Share Subscriptions</c:v>
                </c:pt>
              </c:strCache>
            </c:strRef>
          </c:tx>
          <c:marker>
            <c:symbol val="none"/>
          </c:marker>
          <c:val>
            <c:numRef>
              <c:f>OpenTable.csv!$L$2:$L$29</c:f>
              <c:numCache>
                <c:formatCode>General</c:formatCode>
                <c:ptCount val="28"/>
                <c:pt idx="0">
                  <c:v>0.54890690752335</c:v>
                </c:pt>
                <c:pt idx="1">
                  <c:v>0.555513162914918</c:v>
                </c:pt>
                <c:pt idx="2">
                  <c:v>0.540804207668816</c:v>
                </c:pt>
                <c:pt idx="3">
                  <c:v>0.51926411822363</c:v>
                </c:pt>
                <c:pt idx="4">
                  <c:v>0.535142156155289</c:v>
                </c:pt>
                <c:pt idx="5">
                  <c:v>0.55383964459488</c:v>
                </c:pt>
                <c:pt idx="6">
                  <c:v>0.559414110851327</c:v>
                </c:pt>
                <c:pt idx="7">
                  <c:v>0.524476398874648</c:v>
                </c:pt>
                <c:pt idx="8">
                  <c:v>0.530811470408786</c:v>
                </c:pt>
                <c:pt idx="9">
                  <c:v>0.536380706489849</c:v>
                </c:pt>
                <c:pt idx="10">
                  <c:v>0.502060618707288</c:v>
                </c:pt>
                <c:pt idx="11">
                  <c:v>0.47296597807162</c:v>
                </c:pt>
                <c:pt idx="12">
                  <c:v>0.46595109784884</c:v>
                </c:pt>
                <c:pt idx="13">
                  <c:v>0.449184339314845</c:v>
                </c:pt>
                <c:pt idx="14">
                  <c:v>0.395555326566713</c:v>
                </c:pt>
                <c:pt idx="15">
                  <c:v>0.356543151274216</c:v>
                </c:pt>
                <c:pt idx="16">
                  <c:v>0.366345873432488</c:v>
                </c:pt>
                <c:pt idx="17">
                  <c:v>0.376557224356735</c:v>
                </c:pt>
                <c:pt idx="18">
                  <c:v>0.356518229517019</c:v>
                </c:pt>
                <c:pt idx="19">
                  <c:v>0.343883357041252</c:v>
                </c:pt>
                <c:pt idx="20">
                  <c:v>0.352065321805956</c:v>
                </c:pt>
                <c:pt idx="21">
                  <c:v>0.358951129900851</c:v>
                </c:pt>
                <c:pt idx="22">
                  <c:v>0.338205175944889</c:v>
                </c:pt>
                <c:pt idx="23">
                  <c:v>0.326784129800989</c:v>
                </c:pt>
                <c:pt idx="24">
                  <c:v>0.334734563395172</c:v>
                </c:pt>
                <c:pt idx="25">
                  <c:v>0.338594650161694</c:v>
                </c:pt>
                <c:pt idx="26">
                  <c:v>0.320732718416416</c:v>
                </c:pt>
                <c:pt idx="27">
                  <c:v>0.315068195166518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OpenTable.csv!$M$1</c:f>
              <c:strCache>
                <c:ptCount val="1"/>
                <c:pt idx="0">
                  <c:v>Share Reservation</c:v>
                </c:pt>
              </c:strCache>
            </c:strRef>
          </c:tx>
          <c:marker>
            <c:symbol val="none"/>
          </c:marker>
          <c:val>
            <c:numRef>
              <c:f>OpenTable.csv!$M$2:$M$29</c:f>
              <c:numCache>
                <c:formatCode>General</c:formatCode>
                <c:ptCount val="28"/>
                <c:pt idx="0">
                  <c:v>0.4107564405214</c:v>
                </c:pt>
                <c:pt idx="1">
                  <c:v>0.402327355971003</c:v>
                </c:pt>
                <c:pt idx="2">
                  <c:v>0.414489311163895</c:v>
                </c:pt>
                <c:pt idx="3">
                  <c:v>0.439568725024504</c:v>
                </c:pt>
                <c:pt idx="4">
                  <c:v>0.421200750469043</c:v>
                </c:pt>
                <c:pt idx="5">
                  <c:v>0.399760242578097</c:v>
                </c:pt>
                <c:pt idx="6">
                  <c:v>0.398844725622335</c:v>
                </c:pt>
                <c:pt idx="7">
                  <c:v>0.431634885901844</c:v>
                </c:pt>
                <c:pt idx="8">
                  <c:v>0.422696766320927</c:v>
                </c:pt>
                <c:pt idx="9">
                  <c:v>0.415150803896256</c:v>
                </c:pt>
                <c:pt idx="10">
                  <c:v>0.444989305649747</c:v>
                </c:pt>
                <c:pt idx="11">
                  <c:v>0.47230718554421</c:v>
                </c:pt>
                <c:pt idx="12">
                  <c:v>0.477931679508306</c:v>
                </c:pt>
                <c:pt idx="13">
                  <c:v>0.464192495921697</c:v>
                </c:pt>
                <c:pt idx="14">
                  <c:v>0.497861816682982</c:v>
                </c:pt>
                <c:pt idx="15">
                  <c:v>0.522354407096449</c:v>
                </c:pt>
                <c:pt idx="16">
                  <c:v>0.533566637503645</c:v>
                </c:pt>
                <c:pt idx="17">
                  <c:v>0.524362556758645</c:v>
                </c:pt>
                <c:pt idx="18">
                  <c:v>0.546132113547693</c:v>
                </c:pt>
                <c:pt idx="19">
                  <c:v>0.567161146108515</c:v>
                </c:pt>
                <c:pt idx="20">
                  <c:v>0.564007280448961</c:v>
                </c:pt>
                <c:pt idx="21">
                  <c:v>0.551386582112839</c:v>
                </c:pt>
                <c:pt idx="22">
                  <c:v>0.569679761683113</c:v>
                </c:pt>
                <c:pt idx="23">
                  <c:v>0.595563442768412</c:v>
                </c:pt>
                <c:pt idx="24">
                  <c:v>0.597905706446497</c:v>
                </c:pt>
                <c:pt idx="25">
                  <c:v>0.596406313580194</c:v>
                </c:pt>
                <c:pt idx="26">
                  <c:v>0.595787128199813</c:v>
                </c:pt>
                <c:pt idx="27">
                  <c:v>0.624806943507864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OpenTable.csv!$N$1</c:f>
              <c:strCache>
                <c:ptCount val="1"/>
                <c:pt idx="0">
                  <c:v>Share Installation</c:v>
                </c:pt>
              </c:strCache>
            </c:strRef>
          </c:tx>
          <c:marker>
            <c:symbol val="none"/>
          </c:marker>
          <c:val>
            <c:numRef>
              <c:f>OpenTable.csv!$N$2:$N$29</c:f>
              <c:numCache>
                <c:formatCode>General</c:formatCode>
                <c:ptCount val="28"/>
                <c:pt idx="0">
                  <c:v>0.0403366519552499</c:v>
                </c:pt>
                <c:pt idx="1">
                  <c:v>0.0421594811140786</c:v>
                </c:pt>
                <c:pt idx="2">
                  <c:v>0.0447064811672888</c:v>
                </c:pt>
                <c:pt idx="3">
                  <c:v>0.0411671567518661</c:v>
                </c:pt>
                <c:pt idx="4">
                  <c:v>0.0436570933756675</c:v>
                </c:pt>
                <c:pt idx="5">
                  <c:v>0.0464001128270221</c:v>
                </c:pt>
                <c:pt idx="6">
                  <c:v>0.0417411635263375</c:v>
                </c:pt>
                <c:pt idx="7">
                  <c:v>0.0438887152235073</c:v>
                </c:pt>
                <c:pt idx="8">
                  <c:v>0.0464917632702868</c:v>
                </c:pt>
                <c:pt idx="9">
                  <c:v>0.0484684896138951</c:v>
                </c:pt>
                <c:pt idx="10">
                  <c:v>0.0529500756429652</c:v>
                </c:pt>
                <c:pt idx="11">
                  <c:v>0.0547268363841701</c:v>
                </c:pt>
                <c:pt idx="12">
                  <c:v>0.0561172226428539</c:v>
                </c:pt>
                <c:pt idx="13">
                  <c:v>0.0866231647634584</c:v>
                </c:pt>
                <c:pt idx="14">
                  <c:v>0.106582856750305</c:v>
                </c:pt>
                <c:pt idx="15">
                  <c:v>0.121102441629335</c:v>
                </c:pt>
                <c:pt idx="16">
                  <c:v>0.100087489063867</c:v>
                </c:pt>
                <c:pt idx="17">
                  <c:v>0.0990802188846198</c:v>
                </c:pt>
                <c:pt idx="18">
                  <c:v>0.0973496569352885</c:v>
                </c:pt>
                <c:pt idx="19">
                  <c:v>0.0889554968502337</c:v>
                </c:pt>
                <c:pt idx="20">
                  <c:v>0.0839273977450831</c:v>
                </c:pt>
                <c:pt idx="21">
                  <c:v>0.0896622879863103</c:v>
                </c:pt>
                <c:pt idx="22">
                  <c:v>0.0921150623719977</c:v>
                </c:pt>
                <c:pt idx="23">
                  <c:v>0.0776524274305996</c:v>
                </c:pt>
                <c:pt idx="24">
                  <c:v>0.0673597301583306</c:v>
                </c:pt>
                <c:pt idx="25">
                  <c:v>0.0649990362581115</c:v>
                </c:pt>
                <c:pt idx="26">
                  <c:v>0.0834801533837703</c:v>
                </c:pt>
                <c:pt idx="27">
                  <c:v>0.0601248613256183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9724424"/>
        <c:axId val="-2129733816"/>
      </c:lineChart>
      <c:catAx>
        <c:axId val="-21297244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9733816"/>
        <c:crosses val="autoZero"/>
        <c:auto val="1"/>
        <c:lblAlgn val="ctr"/>
        <c:lblOffset val="100"/>
        <c:noMultiLvlLbl val="0"/>
      </c:catAx>
      <c:valAx>
        <c:axId val="-2129733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97244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0927-E9E3-7C48-80EB-AAE24C8117D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1DEFD-CE48-CC4D-AB21-E4939754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en.wikipedia.org</a:t>
            </a:r>
            <a:r>
              <a:rPr lang="en-US" dirty="0" smtClean="0">
                <a:latin typeface="Calibri" charset="0"/>
              </a:rPr>
              <a:t>/wiki/</a:t>
            </a:r>
            <a:r>
              <a:rPr lang="en-US" dirty="0" err="1" smtClean="0">
                <a:latin typeface="Calibri" charset="0"/>
              </a:rPr>
              <a:t>Mike_Markkula</a:t>
            </a:r>
            <a:endParaRPr lang="en-US" dirty="0" smtClean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en.wikipedia.org</a:t>
            </a:r>
            <a:r>
              <a:rPr lang="en-US" dirty="0" smtClean="0">
                <a:latin typeface="Calibri" charset="0"/>
              </a:rPr>
              <a:t>/wiki/</a:t>
            </a:r>
            <a:r>
              <a:rPr lang="en-US" dirty="0" err="1" smtClean="0">
                <a:latin typeface="Calibri" charset="0"/>
              </a:rPr>
              <a:t>Don_Valentine</a:t>
            </a:r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6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1594-978C-9440-A34E-DB61F72C7D4A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4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3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Game Theory and Dynamic Optimization</a:t>
            </a:r>
            <a:endParaRPr lang="en-US" dirty="0">
              <a:latin typeface="Garamond"/>
              <a:cs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Olivier Rubel, Ph.D.,</a:t>
            </a:r>
          </a:p>
          <a:p>
            <a:r>
              <a:rPr lang="en-US" dirty="0" smtClean="0">
                <a:latin typeface="Garamond"/>
                <a:cs typeface="Garamond"/>
              </a:rPr>
              <a:t>Associate Professor of Marketing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4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Rules of the Game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59520" cy="50647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/>
                <a:cs typeface="Garamond"/>
              </a:rPr>
              <a:t>The manufacturer’s unit cost is $4 and determines the wholesale price paid by the retailer.</a:t>
            </a:r>
          </a:p>
          <a:p>
            <a:r>
              <a:rPr lang="en-US" sz="2400" dirty="0" smtClean="0">
                <a:latin typeface="Garamond"/>
                <a:cs typeface="Garamond"/>
              </a:rPr>
              <a:t>The retailer determines the retail price</a:t>
            </a:r>
          </a:p>
          <a:p>
            <a:r>
              <a:rPr lang="en-US" sz="2400" dirty="0" smtClean="0">
                <a:latin typeface="Garamond"/>
                <a:cs typeface="Garamond"/>
              </a:rPr>
              <a:t>Demand is </a:t>
            </a:r>
          </a:p>
          <a:p>
            <a:pPr marL="0" indent="0" algn="ctr">
              <a:buNone/>
            </a:pPr>
            <a:r>
              <a:rPr lang="en-US" dirty="0" smtClean="0">
                <a:latin typeface="Garamond"/>
                <a:cs typeface="Garamond"/>
              </a:rPr>
              <a:t>q = 12 </a:t>
            </a:r>
            <a:r>
              <a:rPr lang="mr-IN" dirty="0" smtClean="0">
                <a:latin typeface="Garamond"/>
                <a:cs typeface="Garamond"/>
              </a:rPr>
              <a:t>–</a:t>
            </a:r>
            <a:r>
              <a:rPr lang="en-US" dirty="0" smtClean="0">
                <a:latin typeface="Garamond"/>
                <a:cs typeface="Garamond"/>
              </a:rPr>
              <a:t> p + errors</a:t>
            </a:r>
          </a:p>
          <a:p>
            <a:pPr lvl="1"/>
            <a:endParaRPr lang="en-US" sz="2000" dirty="0" smtClean="0">
              <a:latin typeface="Garamond"/>
              <a:cs typeface="Garamond"/>
            </a:endParaRP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Errors are normally distributed with zero mean and standard deviation of 1</a:t>
            </a:r>
          </a:p>
          <a:p>
            <a:r>
              <a:rPr lang="en-US" sz="2400" dirty="0" smtClean="0">
                <a:latin typeface="Garamond"/>
                <a:cs typeface="Garamond"/>
              </a:rPr>
              <a:t>Now you play the game, i.e., 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Manufacturers announce their wholesale prices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Retailers fix the retail prices</a:t>
            </a:r>
            <a:endParaRPr lang="en-US" sz="20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5902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Results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Valuing Free Customers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7066" y="3346341"/>
            <a:ext cx="2857204" cy="346077"/>
          </a:xfrm>
          <a:prstGeom prst="rect">
            <a:avLst/>
          </a:prstGeom>
          <a:noFill/>
        </p:spPr>
        <p:txBody>
          <a:bodyPr wrap="none" lIns="68406" tIns="34205" rIns="68406" bIns="34205" rtlCol="0">
            <a:spAutoFit/>
          </a:bodyPr>
          <a:lstStyle/>
          <a:p>
            <a:pPr defTabSz="456038"/>
            <a:r>
              <a:rPr lang="en-US" sz="1800" b="1" dirty="0">
                <a:solidFill>
                  <a:srgbClr val="000000"/>
                </a:solidFill>
                <a:latin typeface="Calibri"/>
                <a:cs typeface="Calibri"/>
              </a:rPr>
              <a:t>Elements of value exchange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07235" y="3946442"/>
            <a:ext cx="6913282" cy="2851117"/>
            <a:chOff x="990600" y="2024528"/>
            <a:chExt cx="6913282" cy="2851117"/>
          </a:xfrm>
        </p:grpSpPr>
        <p:grpSp>
          <p:nvGrpSpPr>
            <p:cNvPr id="6" name="Group 5"/>
            <p:cNvGrpSpPr/>
            <p:nvPr/>
          </p:nvGrpSpPr>
          <p:grpSpPr>
            <a:xfrm>
              <a:off x="990600" y="2635636"/>
              <a:ext cx="6913282" cy="1914610"/>
              <a:chOff x="990600" y="2635636"/>
              <a:chExt cx="6913282" cy="191461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828354" y="3670771"/>
                <a:ext cx="1318656" cy="879475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element-06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2" y="2635636"/>
                <a:ext cx="2076824" cy="1323776"/>
              </a:xfrm>
              <a:prstGeom prst="rect">
                <a:avLst/>
              </a:prstGeom>
            </p:spPr>
          </p:pic>
          <p:pic>
            <p:nvPicPr>
              <p:cNvPr id="21" name="Picture 20" descr="element-06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07234" y="2635636"/>
                <a:ext cx="2181411" cy="1323776"/>
              </a:xfrm>
              <a:prstGeom prst="rect">
                <a:avLst/>
              </a:prstGeom>
            </p:spPr>
          </p:pic>
          <p:sp>
            <p:nvSpPr>
              <p:cNvPr id="22" name="Rounded Rectangle 21"/>
              <p:cNvSpPr/>
              <p:nvPr/>
            </p:nvSpPr>
            <p:spPr>
              <a:xfrm>
                <a:off x="6028765" y="3010642"/>
                <a:ext cx="1875117" cy="455706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90600" y="2950878"/>
                <a:ext cx="1875117" cy="455706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78715" y="2024528"/>
              <a:ext cx="6757932" cy="2851117"/>
              <a:chOff x="1078715" y="2024528"/>
              <a:chExt cx="6757932" cy="2851117"/>
            </a:xfrm>
          </p:grpSpPr>
          <p:pic>
            <p:nvPicPr>
              <p:cNvPr id="8" name="Picture 7" descr="element-05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613" y="2717813"/>
                <a:ext cx="1737244" cy="1906482"/>
              </a:xfrm>
              <a:prstGeom prst="rect">
                <a:avLst/>
              </a:prstGeom>
            </p:spPr>
          </p:pic>
          <p:pic>
            <p:nvPicPr>
              <p:cNvPr id="9" name="Picture 8" descr="element-05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57823" y="2629647"/>
                <a:ext cx="1930400" cy="1994648"/>
              </a:xfrm>
              <a:prstGeom prst="rect">
                <a:avLst/>
              </a:prstGeom>
            </p:spPr>
          </p:pic>
          <p:pic>
            <p:nvPicPr>
              <p:cNvPr id="10" name="Picture 9" descr="element-07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975951" y="2076825"/>
                <a:ext cx="1515990" cy="1219188"/>
              </a:xfrm>
              <a:prstGeom prst="rect">
                <a:avLst/>
              </a:prstGeom>
            </p:spPr>
          </p:pic>
          <p:pic>
            <p:nvPicPr>
              <p:cNvPr id="11" name="Picture 10" descr="file [Converted]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715" y="2550231"/>
                <a:ext cx="818812" cy="475938"/>
              </a:xfrm>
              <a:prstGeom prst="rect">
                <a:avLst/>
              </a:prstGeom>
            </p:spPr>
          </p:pic>
          <p:pic>
            <p:nvPicPr>
              <p:cNvPr id="12" name="Picture 11" descr="file [Converted]1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7662" y="2592290"/>
                <a:ext cx="828985" cy="481851"/>
              </a:xfrm>
              <a:prstGeom prst="rect">
                <a:avLst/>
              </a:prstGeom>
            </p:spPr>
          </p:pic>
          <p:pic>
            <p:nvPicPr>
              <p:cNvPr id="13" name="Picture 12" descr="Eikon.png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77" y="3758801"/>
                <a:ext cx="714611" cy="7132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162983" y="3022553"/>
                <a:ext cx="1645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  <a:latin typeface="Calibri"/>
                    <a:cs typeface="Calibri"/>
                  </a:rPr>
                  <a:t>CONSUMERS</a:t>
                </a:r>
                <a:endParaRPr lang="en-US" sz="2000" b="1" dirty="0">
                  <a:solidFill>
                    <a:schemeClr val="bg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05700" y="2977731"/>
                <a:ext cx="1645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PRODUCERS</a:t>
                </a:r>
                <a:endParaRPr lang="en-US" sz="2000" b="1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pic>
            <p:nvPicPr>
              <p:cNvPr id="16" name="Picture 15" descr="element-07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8319" y="2024528"/>
                <a:ext cx="1481210" cy="121918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871199" y="4506313"/>
                <a:ext cx="1253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1" kern="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PLATFORM</a:t>
                </a:r>
                <a:endParaRPr lang="en-US" sz="1800" b="1" dirty="0">
                  <a:latin typeface="Calibri"/>
                  <a:cs typeface="Calibri"/>
                </a:endParaRPr>
              </a:p>
            </p:txBody>
          </p:sp>
          <p:pic>
            <p:nvPicPr>
              <p:cNvPr id="18" name="Picture 17" descr="element 2-1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799" y="2078250"/>
                <a:ext cx="1372238" cy="1313116"/>
              </a:xfrm>
              <a:prstGeom prst="rect">
                <a:avLst/>
              </a:prstGeom>
            </p:spPr>
          </p:pic>
        </p:grpSp>
      </p:grp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sz="2400" dirty="0" smtClean="0">
                <a:latin typeface="Garamond"/>
                <a:cs typeface="Garamond"/>
              </a:rPr>
              <a:t>How </a:t>
            </a:r>
            <a:r>
              <a:rPr lang="en-US" sz="2400" dirty="0" smtClean="0">
                <a:latin typeface="Garamond"/>
                <a:cs typeface="Garamond"/>
              </a:rPr>
              <a:t>should you value a buyer on eBay?</a:t>
            </a:r>
          </a:p>
          <a:p>
            <a:r>
              <a:rPr lang="en-US" sz="2400" dirty="0" smtClean="0">
                <a:latin typeface="Garamond"/>
                <a:cs typeface="Garamond"/>
              </a:rPr>
              <a:t>How </a:t>
            </a:r>
            <a:r>
              <a:rPr lang="en-US" sz="2400" dirty="0" smtClean="0">
                <a:latin typeface="Garamond"/>
                <a:cs typeface="Garamond"/>
              </a:rPr>
              <a:t>should you value a LinkedIn user?</a:t>
            </a:r>
          </a:p>
          <a:p>
            <a:r>
              <a:rPr lang="en-US" sz="2400" dirty="0" smtClean="0">
                <a:latin typeface="Garamond"/>
                <a:cs typeface="Garamond"/>
              </a:rPr>
              <a:t>How </a:t>
            </a:r>
            <a:r>
              <a:rPr lang="en-US" sz="2400" dirty="0" smtClean="0">
                <a:latin typeface="Garamond"/>
                <a:cs typeface="Garamond"/>
              </a:rPr>
              <a:t>should </a:t>
            </a:r>
            <a:r>
              <a:rPr lang="en-US" sz="2400" dirty="0" smtClean="0">
                <a:latin typeface="Garamond"/>
                <a:cs typeface="Garamond"/>
              </a:rPr>
              <a:t>you value a Twitter user?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Open Table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open-table1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081" b="-6408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Founded in 1998</a:t>
            </a:r>
          </a:p>
          <a:p>
            <a:r>
              <a:rPr lang="en-US" dirty="0" smtClean="0"/>
              <a:t>IPO May 2009</a:t>
            </a:r>
          </a:p>
          <a:p>
            <a:r>
              <a:rPr lang="en-US" dirty="0" smtClean="0"/>
              <a:t>Acquired June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What is the business?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OpenTable</a:t>
            </a:r>
            <a:r>
              <a:rPr lang="en-US" dirty="0"/>
              <a:t>, Inc. (together with its subsidiaries, “</a:t>
            </a:r>
            <a:r>
              <a:rPr lang="en-US" dirty="0" err="1"/>
              <a:t>OpenTable</a:t>
            </a:r>
            <a:r>
              <a:rPr lang="en-US" dirty="0"/>
              <a:t>” or the “Company”), was incorporated on October 13, 1998, and is a Delaware corporation</a:t>
            </a:r>
            <a:r>
              <a:rPr lang="en-US" b="1" dirty="0"/>
              <a:t>. The Company provides solutions that form an online network connecting reservation-taking restaurants and people who dine at those restaurants.</a:t>
            </a:r>
            <a:r>
              <a:rPr lang="en-US" dirty="0"/>
              <a:t> For restaurant customers, the Company provides a proprietary Electronic Reservation Book (“ERB”) and Connect. The ERB combines proprietary software and computer hardware to deliver a solution that computerizes restaurant host-stand operations and replaces traditional pen-and-paper reservation books</a:t>
            </a:r>
            <a:r>
              <a:rPr lang="en-US" b="1" dirty="0"/>
              <a:t>. The ERB streamlines and enhances a number of business-critical functions and processes for restaurants, including reservation management, table management, guest recognition and email marketing. </a:t>
            </a:r>
            <a:r>
              <a:rPr lang="en-US" dirty="0"/>
              <a:t>For restaurants that do not require the operational benefits of the ERB, </a:t>
            </a:r>
            <a:r>
              <a:rPr lang="en-US" dirty="0" err="1"/>
              <a:t>OpenTable</a:t>
            </a:r>
            <a:r>
              <a:rPr lang="en-US" dirty="0"/>
              <a:t> offers Connect, a web-based solution that enables participating restaurants to receive reservations from </a:t>
            </a:r>
            <a:r>
              <a:rPr lang="en-US" dirty="0" err="1"/>
              <a:t>OpenTable’s</a:t>
            </a:r>
            <a:r>
              <a:rPr lang="en-US" dirty="0"/>
              <a:t> websites and mobile applications (“apps”) as well as the websites and mobile apps of </a:t>
            </a:r>
            <a:r>
              <a:rPr lang="en-US" dirty="0" err="1"/>
              <a:t>OpenTable’s</a:t>
            </a:r>
            <a:r>
              <a:rPr lang="en-US" dirty="0"/>
              <a:t> partners and restaurant customers. For diners, the Company operates popular restaurant reservation websites and mobile apps</a:t>
            </a:r>
            <a:r>
              <a:rPr lang="en-US" b="1" dirty="0"/>
              <a:t>. </a:t>
            </a:r>
            <a:r>
              <a:rPr lang="en-US" b="1" dirty="0" err="1"/>
              <a:t>OpenTable’s</a:t>
            </a:r>
            <a:r>
              <a:rPr lang="en-US" b="1" dirty="0"/>
              <a:t> websites and mobile apps enable diners to find, choose and book tables at restaurants on the </a:t>
            </a:r>
            <a:r>
              <a:rPr lang="en-US" b="1" dirty="0" err="1"/>
              <a:t>OpenTable</a:t>
            </a:r>
            <a:r>
              <a:rPr lang="en-US" b="1" dirty="0"/>
              <a:t> network, overcoming the inefficiencies associated with the traditional process of reserving by phone.</a:t>
            </a:r>
          </a:p>
        </p:txBody>
      </p:sp>
    </p:spTree>
    <p:extLst>
      <p:ext uri="{BB962C8B-B14F-4D97-AF65-F5344CB8AC3E}">
        <p14:creationId xmlns:p14="http://schemas.microsoft.com/office/powerpoint/2010/main" val="136648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Key Metrics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Picture 3" descr="Instal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" y="2295403"/>
            <a:ext cx="9144000" cy="25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Growth of the Platform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1318481"/>
              </p:ext>
            </p:extLst>
          </p:nvPr>
        </p:nvGraphicFramePr>
        <p:xfrm>
          <a:off x="838200" y="1971588"/>
          <a:ext cx="7467600" cy="394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959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Revenues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663297"/>
              </p:ext>
            </p:extLst>
          </p:nvPr>
        </p:nvGraphicFramePr>
        <p:xfrm>
          <a:off x="279400" y="1351434"/>
          <a:ext cx="85852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376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%</a:t>
            </a:r>
            <a:endParaRPr lang="en-US" b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36776"/>
              </p:ext>
            </p:extLst>
          </p:nvPr>
        </p:nvGraphicFramePr>
        <p:xfrm>
          <a:off x="1455083" y="1947641"/>
          <a:ext cx="6400800" cy="4387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766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Dynamic Optimization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0" y="1600200"/>
            <a:ext cx="8920480" cy="5257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Garamond"/>
                <a:cs typeface="Garamond"/>
              </a:rPr>
              <a:t>Many business decisions involve the control of dynamic systems, i.e., systems that evolve over time.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sz="2400" dirty="0" smtClean="0">
                <a:latin typeface="Garamond"/>
                <a:cs typeface="Garamond"/>
              </a:rPr>
              <a:t>These systems can be described along the following dimensions</a:t>
            </a:r>
          </a:p>
          <a:p>
            <a:pPr lvl="1"/>
            <a:endParaRPr lang="en-US" sz="2400" dirty="0">
              <a:latin typeface="Garamond"/>
              <a:cs typeface="Garamond"/>
            </a:endParaRP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Discrete vs. </a:t>
            </a:r>
            <a:r>
              <a:rPr lang="en-US" sz="2400" dirty="0">
                <a:latin typeface="Garamond"/>
                <a:cs typeface="Garamond"/>
              </a:rPr>
              <a:t>c</a:t>
            </a:r>
            <a:r>
              <a:rPr lang="en-US" sz="2400" dirty="0" smtClean="0">
                <a:latin typeface="Garamond"/>
                <a:cs typeface="Garamond"/>
              </a:rPr>
              <a:t>ontinuous time</a:t>
            </a:r>
          </a:p>
          <a:p>
            <a:pPr marL="457200" lvl="1" indent="0">
              <a:buNone/>
            </a:pPr>
            <a:endParaRPr lang="en-US" sz="2400" dirty="0">
              <a:latin typeface="Garamond"/>
              <a:cs typeface="Garamond"/>
            </a:endParaRP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Deterministic vs. Stochastic</a:t>
            </a:r>
          </a:p>
          <a:p>
            <a:pPr lvl="1"/>
            <a:endParaRPr lang="en-US" sz="2400" dirty="0">
              <a:latin typeface="Garamond"/>
              <a:cs typeface="Garamond"/>
            </a:endParaRP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Discrete vs. continuous states</a:t>
            </a:r>
          </a:p>
          <a:p>
            <a:pPr marL="457200" lvl="1" indent="0">
              <a:buNone/>
            </a:pPr>
            <a:endParaRPr lang="en-US" sz="2400" dirty="0">
              <a:latin typeface="Garamond"/>
              <a:cs typeface="Garamond"/>
            </a:endParaRP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One vs. Several players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0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Content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Garamond"/>
                <a:cs typeface="Garamond"/>
              </a:rPr>
              <a:t>Game Theory: Hierarchical Games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Explanation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In-class game</a:t>
            </a:r>
          </a:p>
          <a:p>
            <a:r>
              <a:rPr lang="en-US" sz="2400" dirty="0" smtClean="0">
                <a:latin typeface="Garamond"/>
                <a:cs typeface="Garamond"/>
              </a:rPr>
              <a:t>Dynamic Optimization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Mostly theory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Next week, mostly applications</a:t>
            </a:r>
          </a:p>
          <a:p>
            <a:endParaRPr lang="en-US" dirty="0"/>
          </a:p>
        </p:txBody>
      </p:sp>
      <p:pic>
        <p:nvPicPr>
          <p:cNvPr id="4" name="Content Placeholder 4" descr="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60" b="-46460"/>
          <a:stretch>
            <a:fillRect/>
          </a:stretch>
        </p:blipFill>
        <p:spPr>
          <a:xfrm>
            <a:off x="457200" y="3056467"/>
            <a:ext cx="8229600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994389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5384789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9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Examples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5360" cy="51358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Garamond"/>
                <a:cs typeface="Garamond"/>
              </a:rPr>
              <a:t>Finance analytics: Buying and selling of stocks over time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>
                <a:latin typeface="Garamond"/>
                <a:cs typeface="Garamond"/>
              </a:rPr>
              <a:t>Pricing analytics: Revenue management</a:t>
            </a: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r>
              <a:rPr lang="en-US" sz="2800" dirty="0" smtClean="0">
                <a:latin typeface="Garamond"/>
                <a:cs typeface="Garamond"/>
              </a:rPr>
              <a:t>Customer analytics: Managing customer transitions</a:t>
            </a: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r>
              <a:rPr lang="en-US" sz="2800" dirty="0" smtClean="0">
                <a:latin typeface="Garamond"/>
                <a:cs typeface="Garamond"/>
              </a:rPr>
              <a:t>Advertising analytics: Programmatic advertising</a:t>
            </a: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r>
              <a:rPr lang="en-US" sz="2800" dirty="0" smtClean="0">
                <a:latin typeface="Garamond"/>
                <a:cs typeface="Garamond"/>
              </a:rPr>
              <a:t>Operations analytics:  Inventory management</a:t>
            </a: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r>
              <a:rPr lang="en-US" sz="2800" dirty="0" smtClean="0">
                <a:latin typeface="Garamond"/>
                <a:cs typeface="Garamond"/>
              </a:rPr>
              <a:t>People Analytics: Managing </a:t>
            </a:r>
            <a:r>
              <a:rPr lang="en-US" sz="2800" dirty="0">
                <a:latin typeface="Garamond"/>
                <a:cs typeface="Garamond"/>
              </a:rPr>
              <a:t>h</a:t>
            </a:r>
            <a:r>
              <a:rPr lang="en-US" sz="2800" dirty="0" smtClean="0">
                <a:latin typeface="Garamond"/>
                <a:cs typeface="Garamond"/>
              </a:rPr>
              <a:t>uman </a:t>
            </a:r>
            <a:r>
              <a:rPr lang="en-US" sz="2800" dirty="0">
                <a:latin typeface="Garamond"/>
                <a:cs typeface="Garamond"/>
              </a:rPr>
              <a:t>c</a:t>
            </a:r>
            <a:r>
              <a:rPr lang="en-US" sz="2800" dirty="0" smtClean="0">
                <a:latin typeface="Garamond"/>
                <a:cs typeface="Garamond"/>
              </a:rPr>
              <a:t>apital</a:t>
            </a:r>
          </a:p>
          <a:p>
            <a:endParaRPr lang="en-US" sz="2800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1547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Exercise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4080" cy="513588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aramond"/>
                <a:cs typeface="Garamond"/>
              </a:rPr>
              <a:t>Building blocks for model construction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Decisions (Lectures 1 to 4)</a:t>
            </a:r>
            <a:endParaRPr lang="en-US" dirty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Objectives </a:t>
            </a:r>
            <a:r>
              <a:rPr lang="en-US" dirty="0">
                <a:latin typeface="Garamond"/>
                <a:cs typeface="Garamond"/>
              </a:rPr>
              <a:t>(Lectures 1 to 4</a:t>
            </a:r>
            <a:r>
              <a:rPr lang="en-US" dirty="0" smtClean="0">
                <a:latin typeface="Garamond"/>
                <a:cs typeface="Garamond"/>
              </a:rPr>
              <a:t>)</a:t>
            </a:r>
            <a:endParaRPr lang="en-US" dirty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Constraints </a:t>
            </a:r>
            <a:r>
              <a:rPr lang="en-US" dirty="0">
                <a:latin typeface="Garamond"/>
                <a:cs typeface="Garamond"/>
              </a:rPr>
              <a:t>(Lectures 1 to 4</a:t>
            </a:r>
            <a:r>
              <a:rPr lang="en-US" dirty="0" smtClean="0">
                <a:latin typeface="Garamond"/>
                <a:cs typeface="Garamond"/>
              </a:rPr>
              <a:t>)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Uncertainty Modeling </a:t>
            </a:r>
            <a:r>
              <a:rPr lang="en-US" dirty="0">
                <a:latin typeface="Garamond"/>
                <a:cs typeface="Garamond"/>
              </a:rPr>
              <a:t>(Lectures </a:t>
            </a:r>
            <a:r>
              <a:rPr lang="en-US" dirty="0" smtClean="0">
                <a:latin typeface="Garamond"/>
                <a:cs typeface="Garamond"/>
              </a:rPr>
              <a:t>5 and 6)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State variable and how it evolves</a:t>
            </a:r>
          </a:p>
          <a:p>
            <a:r>
              <a:rPr lang="en-US" dirty="0" smtClean="0">
                <a:latin typeface="Garamond"/>
                <a:cs typeface="Garamond"/>
              </a:rPr>
              <a:t>State variables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What you are trying to control because it affects payoffs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“summary” all necessary information to make decisions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7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Example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27136"/>
              </p:ext>
            </p:extLst>
          </p:nvPr>
        </p:nvGraphicFramePr>
        <p:xfrm>
          <a:off x="987425" y="1425575"/>
          <a:ext cx="7435850" cy="481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Document" r:id="rId3" imgW="6858000" imgH="4445000" progId="Word.Document.12">
                  <p:embed/>
                </p:oleObj>
              </mc:Choice>
              <mc:Fallback>
                <p:oleObj name="Document" r:id="rId3" imgW="6858000" imgH="444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25" y="1425575"/>
                        <a:ext cx="7435850" cy="481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28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Attribution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Picture 4" descr="Funnel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59" y="1354969"/>
            <a:ext cx="5643033" cy="1793337"/>
          </a:xfrm>
          <a:prstGeom prst="rect">
            <a:avLst/>
          </a:prstGeom>
        </p:spPr>
      </p:pic>
      <p:pic>
        <p:nvPicPr>
          <p:cNvPr id="6" name="Picture 5" descr="funnel 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2" y="3322319"/>
            <a:ext cx="4292157" cy="2311600"/>
          </a:xfrm>
          <a:prstGeom prst="rect">
            <a:avLst/>
          </a:prstGeom>
        </p:spPr>
      </p:pic>
      <p:pic>
        <p:nvPicPr>
          <p:cNvPr id="12" name="Content Placeholder 3" descr="funnel 3.tif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22" b="-5522"/>
          <a:stretch>
            <a:fillRect/>
          </a:stretch>
        </p:blipFill>
        <p:spPr>
          <a:xfrm>
            <a:off x="4883956" y="3322319"/>
            <a:ext cx="4260044" cy="2342860"/>
          </a:xfrm>
        </p:spPr>
      </p:pic>
    </p:spTree>
    <p:extLst>
      <p:ext uri="{BB962C8B-B14F-4D97-AF65-F5344CB8AC3E}">
        <p14:creationId xmlns:p14="http://schemas.microsoft.com/office/powerpoint/2010/main" val="231881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Building Blocks: Continuous Time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62423"/>
              </p:ext>
            </p:extLst>
          </p:nvPr>
        </p:nvGraphicFramePr>
        <p:xfrm>
          <a:off x="989013" y="1604963"/>
          <a:ext cx="7434262" cy="511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3" imgW="6858000" imgH="4737100" progId="Word.Document.12">
                  <p:embed/>
                </p:oleObj>
              </mc:Choice>
              <mc:Fallback>
                <p:oleObj name="Document" r:id="rId3" imgW="6858000" imgH="473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9013" y="1604963"/>
                        <a:ext cx="7434262" cy="511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99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Building Blocks: Discrete Time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820684"/>
              </p:ext>
            </p:extLst>
          </p:nvPr>
        </p:nvGraphicFramePr>
        <p:xfrm>
          <a:off x="987425" y="2079625"/>
          <a:ext cx="74358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3" imgW="6858000" imgH="3860800" progId="Word.Document.12">
                  <p:embed/>
                </p:oleObj>
              </mc:Choice>
              <mc:Fallback>
                <p:oleObj name="Document" r:id="rId3" imgW="6858000" imgH="386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25" y="2079625"/>
                        <a:ext cx="74358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68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Optimal Dynamic Control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>
                <a:latin typeface="Garamond"/>
                <a:cs typeface="Garamond"/>
              </a:rPr>
              <a:t>What is the </a:t>
            </a:r>
            <a:r>
              <a:rPr lang="en-US" dirty="0" smtClean="0">
                <a:latin typeface="Garamond"/>
                <a:cs typeface="Garamond"/>
              </a:rPr>
              <a:t>“</a:t>
            </a:r>
            <a:r>
              <a:rPr lang="en-US" b="1" dirty="0" smtClean="0">
                <a:latin typeface="Garamond"/>
                <a:cs typeface="Garamond"/>
              </a:rPr>
              <a:t>policy</a:t>
            </a:r>
            <a:r>
              <a:rPr lang="en-US" dirty="0" smtClean="0">
                <a:latin typeface="Garamond"/>
                <a:cs typeface="Garamond"/>
              </a:rPr>
              <a:t>” that </a:t>
            </a:r>
            <a:r>
              <a:rPr lang="en-US" dirty="0">
                <a:latin typeface="Garamond"/>
                <a:cs typeface="Garamond"/>
              </a:rPr>
              <a:t>maximizes the </a:t>
            </a:r>
            <a:r>
              <a:rPr lang="en-US" dirty="0" smtClean="0">
                <a:latin typeface="Garamond"/>
                <a:cs typeface="Garamond"/>
              </a:rPr>
              <a:t>objective function?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What is the resulting “maximized state trajectory” ?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What </a:t>
            </a:r>
            <a:r>
              <a:rPr lang="en-US" dirty="0">
                <a:latin typeface="Garamond"/>
                <a:cs typeface="Garamond"/>
              </a:rPr>
              <a:t>is the value function</a:t>
            </a:r>
            <a:r>
              <a:rPr lang="en-US" dirty="0" smtClean="0">
                <a:latin typeface="Garamond"/>
                <a:cs typeface="Garamond"/>
              </a:rPr>
              <a:t>?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Value function example: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Garamond"/>
                <a:cs typeface="Garamond"/>
              </a:rPr>
              <a:t>Maximized</a:t>
            </a:r>
            <a:r>
              <a:rPr lang="en-US" dirty="0" smtClean="0">
                <a:latin typeface="Garamond"/>
                <a:cs typeface="Garamond"/>
              </a:rPr>
              <a:t> sum of all discounted cash flows</a:t>
            </a:r>
            <a:endParaRPr lang="en-US" dirty="0">
              <a:latin typeface="Garamond"/>
              <a:cs typeface="Garamon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1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Dynamic Decision Making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Start from the end</a:t>
            </a: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D</a:t>
            </a:r>
            <a:r>
              <a:rPr lang="en-US" dirty="0" smtClean="0">
                <a:latin typeface="Garamond"/>
                <a:cs typeface="Garamond"/>
              </a:rPr>
              <a:t>ynamic programming decomposes one dynamic problem into a series of static problems, which are “much easier” to solve.</a:t>
            </a: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The goal is to obtained a POLICY</a:t>
            </a:r>
          </a:p>
        </p:txBody>
      </p:sp>
    </p:spTree>
    <p:extLst>
      <p:ext uri="{BB962C8B-B14F-4D97-AF65-F5344CB8AC3E}">
        <p14:creationId xmlns:p14="http://schemas.microsoft.com/office/powerpoint/2010/main" val="403844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Dynamic Decision Making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91eiatsj-ZL._SL1500_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 b="10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904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Dynamic Programming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35887"/>
              </p:ext>
            </p:extLst>
          </p:nvPr>
        </p:nvGraphicFramePr>
        <p:xfrm>
          <a:off x="2089437" y="1311544"/>
          <a:ext cx="5063789" cy="538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3" imgW="6858000" imgH="7315200" progId="Word.Document.12">
                  <p:embed/>
                </p:oleObj>
              </mc:Choice>
              <mc:Fallback>
                <p:oleObj name="Document" r:id="rId3" imgW="6858000" imgH="731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9437" y="1311544"/>
                        <a:ext cx="5063789" cy="5384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58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Non-Cooperative Game Theory</a:t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sz="2200" dirty="0" smtClean="0">
                <a:latin typeface="Garamond"/>
                <a:cs typeface="Garamond"/>
              </a:rPr>
              <a:t>(see Reading on Game Theory Models of Pricing)</a:t>
            </a:r>
            <a:endParaRPr lang="en-US" sz="2200" dirty="0">
              <a:latin typeface="Garamond"/>
              <a:cs typeface="Garamond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Garamond"/>
                <a:ea typeface="ＭＳ Ｐゴシック" charset="0"/>
                <a:cs typeface="Garamond"/>
              </a:rPr>
              <a:t>Definition of a </a:t>
            </a:r>
            <a:r>
              <a:rPr lang="en-US" sz="2800" dirty="0" smtClean="0">
                <a:latin typeface="Garamond"/>
                <a:ea typeface="ＭＳ Ｐゴシック" charset="0"/>
                <a:cs typeface="Garamond"/>
              </a:rPr>
              <a:t>game:</a:t>
            </a:r>
          </a:p>
          <a:p>
            <a:pPr lvl="1">
              <a:defRPr/>
            </a:pP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 Players</a:t>
            </a:r>
            <a:r>
              <a:rPr lang="en-US" sz="2400" dirty="0">
                <a:latin typeface="Garamond"/>
                <a:ea typeface="ＭＳ Ｐゴシック" charset="0"/>
                <a:cs typeface="Garamond"/>
              </a:rPr>
              <a:t>, strategies, </a:t>
            </a: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payoffs</a:t>
            </a:r>
            <a:endParaRPr lang="en-US" sz="2400" dirty="0">
              <a:latin typeface="Garamond"/>
              <a:ea typeface="ＭＳ Ｐゴシック" charset="0"/>
              <a:cs typeface="Garamond"/>
            </a:endParaRPr>
          </a:p>
          <a:p>
            <a:pPr>
              <a:defRPr/>
            </a:pPr>
            <a:r>
              <a:rPr lang="en-US" sz="2800" dirty="0" smtClean="0">
                <a:latin typeface="Garamond"/>
                <a:ea typeface="ＭＳ Ｐゴシック" charset="0"/>
                <a:cs typeface="Garamond"/>
              </a:rPr>
              <a:t>Equilibrium concept:</a:t>
            </a:r>
          </a:p>
          <a:p>
            <a:pPr lvl="1">
              <a:defRPr/>
            </a:pPr>
            <a:r>
              <a:rPr lang="en-US" sz="2400" dirty="0" smtClean="0">
                <a:latin typeface="Garamond"/>
                <a:ea typeface="ＭＳ Ｐゴシック" charset="0"/>
                <a:cs typeface="Garamond"/>
              </a:rPr>
              <a:t> Nash or </a:t>
            </a:r>
            <a:r>
              <a:rPr lang="en-US" sz="2400" dirty="0" err="1" smtClean="0">
                <a:latin typeface="Garamond"/>
                <a:ea typeface="ＭＳ Ｐゴシック" charset="0"/>
                <a:cs typeface="Garamond"/>
              </a:rPr>
              <a:t>Stackelberg</a:t>
            </a:r>
            <a:endParaRPr lang="en-US" sz="2400" dirty="0">
              <a:latin typeface="Garamond"/>
              <a:ea typeface="ＭＳ Ｐゴシック" charset="0"/>
              <a:cs typeface="Garamond"/>
            </a:endParaRPr>
          </a:p>
          <a:p>
            <a:endParaRPr lang="en-US" dirty="0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15434"/>
              </p:ext>
            </p:extLst>
          </p:nvPr>
        </p:nvGraphicFramePr>
        <p:xfrm>
          <a:off x="880534" y="3312314"/>
          <a:ext cx="7585075" cy="354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3" imgW="7874000" imgH="3695700" progId="Word.Document.12">
                  <p:embed/>
                </p:oleObj>
              </mc:Choice>
              <mc:Fallback>
                <p:oleObj name="Document" r:id="rId3" imgW="7874000" imgH="369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0534" y="3312314"/>
                        <a:ext cx="7585075" cy="354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768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Generalizations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59307"/>
              </p:ext>
            </p:extLst>
          </p:nvPr>
        </p:nvGraphicFramePr>
        <p:xfrm>
          <a:off x="1741053" y="1218579"/>
          <a:ext cx="6569478" cy="5237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ocument" r:id="rId3" imgW="6858000" imgH="5486400" progId="Word.Document.12">
                  <p:embed/>
                </p:oleObj>
              </mc:Choice>
              <mc:Fallback>
                <p:oleObj name="Document" r:id="rId3" imgW="6858000" imgH="548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1053" y="1218579"/>
                        <a:ext cx="6569478" cy="5237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00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What Does it Look Like?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399393"/>
              </p:ext>
            </p:extLst>
          </p:nvPr>
        </p:nvGraphicFramePr>
        <p:xfrm>
          <a:off x="1741488" y="1449388"/>
          <a:ext cx="6569075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Document" r:id="rId3" imgW="6858000" imgH="5003800" progId="Word.Document.12">
                  <p:embed/>
                </p:oleObj>
              </mc:Choice>
              <mc:Fallback>
                <p:oleObj name="Document" r:id="rId3" imgW="6858000" imgH="500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1488" y="1449388"/>
                        <a:ext cx="6569075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90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Valuing Free Customers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7066" y="3346341"/>
            <a:ext cx="2857204" cy="346077"/>
          </a:xfrm>
          <a:prstGeom prst="rect">
            <a:avLst/>
          </a:prstGeom>
          <a:noFill/>
        </p:spPr>
        <p:txBody>
          <a:bodyPr wrap="none" lIns="68406" tIns="34205" rIns="68406" bIns="34205" rtlCol="0">
            <a:spAutoFit/>
          </a:bodyPr>
          <a:lstStyle/>
          <a:p>
            <a:pPr defTabSz="456038"/>
            <a:r>
              <a:rPr lang="en-US" sz="1800" b="1" dirty="0">
                <a:solidFill>
                  <a:srgbClr val="000000"/>
                </a:solidFill>
                <a:latin typeface="Calibri"/>
                <a:cs typeface="Calibri"/>
              </a:rPr>
              <a:t>Elements of value exchange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07235" y="3946442"/>
            <a:ext cx="6913282" cy="2851117"/>
            <a:chOff x="990600" y="2024528"/>
            <a:chExt cx="6913282" cy="2851117"/>
          </a:xfrm>
        </p:grpSpPr>
        <p:grpSp>
          <p:nvGrpSpPr>
            <p:cNvPr id="6" name="Group 5"/>
            <p:cNvGrpSpPr/>
            <p:nvPr/>
          </p:nvGrpSpPr>
          <p:grpSpPr>
            <a:xfrm>
              <a:off x="990600" y="2635636"/>
              <a:ext cx="6913282" cy="1914610"/>
              <a:chOff x="990600" y="2635636"/>
              <a:chExt cx="6913282" cy="191461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828354" y="3670771"/>
                <a:ext cx="1318656" cy="879475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element-06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2" y="2635636"/>
                <a:ext cx="2076824" cy="1323776"/>
              </a:xfrm>
              <a:prstGeom prst="rect">
                <a:avLst/>
              </a:prstGeom>
            </p:spPr>
          </p:pic>
          <p:pic>
            <p:nvPicPr>
              <p:cNvPr id="21" name="Picture 20" descr="element-06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07234" y="2635636"/>
                <a:ext cx="2181411" cy="1323776"/>
              </a:xfrm>
              <a:prstGeom prst="rect">
                <a:avLst/>
              </a:prstGeom>
            </p:spPr>
          </p:pic>
          <p:sp>
            <p:nvSpPr>
              <p:cNvPr id="22" name="Rounded Rectangle 21"/>
              <p:cNvSpPr/>
              <p:nvPr/>
            </p:nvSpPr>
            <p:spPr>
              <a:xfrm>
                <a:off x="6028765" y="3010642"/>
                <a:ext cx="1875117" cy="455706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90600" y="2950878"/>
                <a:ext cx="1875117" cy="455706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78715" y="2024528"/>
              <a:ext cx="6757932" cy="2851117"/>
              <a:chOff x="1078715" y="2024528"/>
              <a:chExt cx="6757932" cy="2851117"/>
            </a:xfrm>
          </p:grpSpPr>
          <p:pic>
            <p:nvPicPr>
              <p:cNvPr id="8" name="Picture 7" descr="element-05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613" y="2717813"/>
                <a:ext cx="1737244" cy="1906482"/>
              </a:xfrm>
              <a:prstGeom prst="rect">
                <a:avLst/>
              </a:prstGeom>
            </p:spPr>
          </p:pic>
          <p:pic>
            <p:nvPicPr>
              <p:cNvPr id="9" name="Picture 8" descr="element-05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57823" y="2629647"/>
                <a:ext cx="1930400" cy="1994648"/>
              </a:xfrm>
              <a:prstGeom prst="rect">
                <a:avLst/>
              </a:prstGeom>
            </p:spPr>
          </p:pic>
          <p:pic>
            <p:nvPicPr>
              <p:cNvPr id="10" name="Picture 9" descr="element-07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975951" y="2076825"/>
                <a:ext cx="1515990" cy="1219188"/>
              </a:xfrm>
              <a:prstGeom prst="rect">
                <a:avLst/>
              </a:prstGeom>
            </p:spPr>
          </p:pic>
          <p:pic>
            <p:nvPicPr>
              <p:cNvPr id="11" name="Picture 10" descr="file [Converted]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715" y="2550231"/>
                <a:ext cx="818812" cy="475938"/>
              </a:xfrm>
              <a:prstGeom prst="rect">
                <a:avLst/>
              </a:prstGeom>
            </p:spPr>
          </p:pic>
          <p:pic>
            <p:nvPicPr>
              <p:cNvPr id="12" name="Picture 11" descr="file [Converted]1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7662" y="2592290"/>
                <a:ext cx="828985" cy="481851"/>
              </a:xfrm>
              <a:prstGeom prst="rect">
                <a:avLst/>
              </a:prstGeom>
            </p:spPr>
          </p:pic>
          <p:pic>
            <p:nvPicPr>
              <p:cNvPr id="13" name="Picture 12" descr="Eikon.png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77" y="3758801"/>
                <a:ext cx="714611" cy="7132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162983" y="3022553"/>
                <a:ext cx="1645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  <a:latin typeface="Calibri"/>
                    <a:cs typeface="Calibri"/>
                  </a:rPr>
                  <a:t>CONSUMERS</a:t>
                </a:r>
                <a:endParaRPr lang="en-US" sz="2000" b="1" dirty="0">
                  <a:solidFill>
                    <a:schemeClr val="bg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05700" y="2977731"/>
                <a:ext cx="1645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PRODUCERS</a:t>
                </a:r>
                <a:endParaRPr lang="en-US" sz="2000" b="1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pic>
            <p:nvPicPr>
              <p:cNvPr id="16" name="Picture 15" descr="element-07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8319" y="2024528"/>
                <a:ext cx="1481210" cy="121918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871199" y="4506313"/>
                <a:ext cx="1253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1" kern="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PLATFORM</a:t>
                </a:r>
                <a:endParaRPr lang="en-US" sz="1800" b="1" dirty="0">
                  <a:latin typeface="Calibri"/>
                  <a:cs typeface="Calibri"/>
                </a:endParaRPr>
              </a:p>
            </p:txBody>
          </p:sp>
          <p:pic>
            <p:nvPicPr>
              <p:cNvPr id="18" name="Picture 17" descr="element 2-1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799" y="2078250"/>
                <a:ext cx="1372238" cy="1313116"/>
              </a:xfrm>
              <a:prstGeom prst="rect">
                <a:avLst/>
              </a:prstGeom>
            </p:spPr>
          </p:pic>
        </p:grpSp>
      </p:grp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sz="2400" dirty="0" smtClean="0">
                <a:latin typeface="Garamond"/>
                <a:cs typeface="Garamond"/>
              </a:rPr>
              <a:t>How much should you value a buyer on eBay?</a:t>
            </a:r>
          </a:p>
          <a:p>
            <a:r>
              <a:rPr lang="en-US" sz="2400" dirty="0" smtClean="0">
                <a:latin typeface="Garamond"/>
                <a:cs typeface="Garamond"/>
              </a:rPr>
              <a:t>How much should you value a LinkedIn user?</a:t>
            </a:r>
          </a:p>
          <a:p>
            <a:r>
              <a:rPr lang="en-US" sz="2400" dirty="0" smtClean="0">
                <a:latin typeface="Garamond"/>
                <a:cs typeface="Garamond"/>
              </a:rPr>
              <a:t>How much should you value a Twitter user?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6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Key </a:t>
            </a:r>
            <a:r>
              <a:rPr lang="en-US" b="1" dirty="0" smtClean="0"/>
              <a:t>Metrics for </a:t>
            </a:r>
            <a:r>
              <a:rPr lang="en-US" b="1" dirty="0" err="1" smtClean="0"/>
              <a:t>OpenTable</a:t>
            </a:r>
            <a:endParaRPr lang="en-US" b="1" dirty="0"/>
          </a:p>
        </p:txBody>
      </p:sp>
      <p:pic>
        <p:nvPicPr>
          <p:cNvPr id="4" name="Picture 3" descr="Instal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" y="2295403"/>
            <a:ext cx="9144000" cy="25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Modeling This Problem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At an aggregate level, what are the state variables?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What are the decision variables?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What is the objective function?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697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Optimal Decision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11149"/>
              </p:ext>
            </p:extLst>
          </p:nvPr>
        </p:nvGraphicFramePr>
        <p:xfrm>
          <a:off x="658946" y="1780941"/>
          <a:ext cx="8217617" cy="3427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Document" r:id="rId3" imgW="6858000" imgH="2870200" progId="Word.Document.12">
                  <p:embed/>
                </p:oleObj>
              </mc:Choice>
              <mc:Fallback>
                <p:oleObj name="Document" r:id="rId3" imgW="6858000" imgH="287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946" y="1780941"/>
                        <a:ext cx="8217617" cy="3427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5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Garamond"/>
                <a:cs typeface="Garamond"/>
              </a:rPr>
              <a:t>Stackelberg</a:t>
            </a:r>
            <a:r>
              <a:rPr lang="en-US" b="1" dirty="0" smtClean="0">
                <a:latin typeface="Garamond"/>
                <a:cs typeface="Garamond"/>
              </a:rPr>
              <a:t> Game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472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In </a:t>
            </a:r>
            <a:r>
              <a:rPr lang="en-US" dirty="0" err="1" smtClean="0">
                <a:latin typeface="Garamond"/>
                <a:cs typeface="Garamond"/>
              </a:rPr>
              <a:t>Stackelberg</a:t>
            </a:r>
            <a:r>
              <a:rPr lang="en-US" dirty="0" smtClean="0">
                <a:latin typeface="Garamond"/>
                <a:cs typeface="Garamond"/>
              </a:rPr>
              <a:t> game, one player (the leader) moves first, while the other (the follower) moves second after observing the action of the leader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Identification of </a:t>
            </a:r>
            <a:r>
              <a:rPr lang="en-US" dirty="0" err="1" smtClean="0">
                <a:latin typeface="Garamond"/>
                <a:cs typeface="Garamond"/>
              </a:rPr>
              <a:t>equilibria</a:t>
            </a:r>
            <a:r>
              <a:rPr lang="en-US" dirty="0" smtClean="0">
                <a:latin typeface="Garamond"/>
                <a:cs typeface="Garamond"/>
              </a:rPr>
              <a:t>  by backward induction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Start from the end of the game</a:t>
            </a:r>
          </a:p>
          <a:p>
            <a:pPr lvl="1"/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6877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Mathematical Background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743588"/>
              </p:ext>
            </p:extLst>
          </p:nvPr>
        </p:nvGraphicFramePr>
        <p:xfrm>
          <a:off x="2247583" y="1779450"/>
          <a:ext cx="4925377" cy="45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3" imgW="6858000" imgH="6362700" progId="Word.Document.12">
                  <p:embed/>
                </p:oleObj>
              </mc:Choice>
              <mc:Fallback>
                <p:oleObj name="Document" r:id="rId3" imgW="6858000" imgH="6362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7583" y="1779450"/>
                        <a:ext cx="4925377" cy="456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20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Business Applications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Contract design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Auctions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Incentives design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Supply chain contract</a:t>
            </a:r>
          </a:p>
          <a:p>
            <a:pPr lvl="2"/>
            <a:r>
              <a:rPr lang="en-US" dirty="0" smtClean="0">
                <a:latin typeface="Garamond"/>
                <a:cs typeface="Garamond"/>
              </a:rPr>
              <a:t>A </a:t>
            </a:r>
            <a:r>
              <a:rPr lang="en-US" dirty="0">
                <a:latin typeface="Garamond"/>
                <a:cs typeface="Garamond"/>
              </a:rPr>
              <a:t>supply chain is a system of organizations, people, technology, activities, information and resources involved in moving a product (or service) from the supplier to the end customer. </a:t>
            </a:r>
          </a:p>
          <a:p>
            <a:endParaRPr lang="en-US" baseline="-25000" dirty="0">
              <a:latin typeface="Times New Roman" charset="0"/>
            </a:endParaRPr>
          </a:p>
          <a:p>
            <a:endParaRPr lang="en-US" baseline="-25000" dirty="0">
              <a:latin typeface="Times New Roman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0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Why is supply design important?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Who are these two guys?</a:t>
            </a:r>
            <a:endParaRPr lang="en-US" dirty="0">
              <a:latin typeface="Garamond"/>
              <a:cs typeface="Garamond"/>
            </a:endParaRPr>
          </a:p>
        </p:txBody>
      </p:sp>
      <p:pic>
        <p:nvPicPr>
          <p:cNvPr id="4" name="Content Placeholder 3" descr="Steve_Jobs_and_Mike_Markku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91" r="-29491"/>
          <a:stretch>
            <a:fillRect/>
          </a:stretch>
        </p:blipFill>
        <p:spPr>
          <a:xfrm>
            <a:off x="498475" y="2570480"/>
            <a:ext cx="7464425" cy="4094163"/>
          </a:xfrm>
          <a:prstGeom prst="rect">
            <a:avLst/>
          </a:prstGeom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318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" y="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Supply Chain Contracts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23850" y="3735705"/>
            <a:ext cx="8677910" cy="304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charset="0"/>
                <a:ea typeface="ＭＳ Ｐゴシック" charset="0"/>
              </a:rPr>
              <a:t>A supply chain contract is a set of rules to control the goods/cash flows in the supply chain.</a:t>
            </a:r>
            <a:endParaRPr lang="en-US" sz="1200" dirty="0" smtClean="0">
              <a:latin typeface="Times New Roman" charset="0"/>
              <a:ea typeface="ＭＳ Ｐゴシック" charset="0"/>
            </a:endParaRPr>
          </a:p>
          <a:p>
            <a:r>
              <a:rPr lang="en-US" sz="2400" dirty="0" smtClean="0">
                <a:latin typeface="Times New Roman" charset="0"/>
                <a:ea typeface="ＭＳ Ｐゴシック" charset="0"/>
              </a:rPr>
              <a:t>Different types of contracts exist.</a:t>
            </a:r>
          </a:p>
          <a:p>
            <a:r>
              <a:rPr lang="en-US" sz="2400" dirty="0" smtClean="0">
                <a:latin typeface="Times New Roman" charset="0"/>
                <a:ea typeface="ＭＳ Ｐゴシック" charset="0"/>
              </a:rPr>
              <a:t>Types of contracts: </a:t>
            </a:r>
          </a:p>
          <a:p>
            <a:pPr lvl="1"/>
            <a:r>
              <a:rPr lang="en-US" sz="2000" dirty="0" smtClean="0">
                <a:latin typeface="Times New Roman" charset="0"/>
                <a:ea typeface="ＭＳ Ｐゴシック" charset="0"/>
              </a:rPr>
              <a:t>wholesale price contract</a:t>
            </a:r>
          </a:p>
          <a:p>
            <a:pPr lvl="1"/>
            <a:r>
              <a:rPr lang="en-US" sz="2000" dirty="0">
                <a:latin typeface="Times New Roman" charset="0"/>
                <a:ea typeface="ＭＳ Ｐゴシック" charset="0"/>
              </a:rPr>
              <a:t>R</a:t>
            </a:r>
            <a:r>
              <a:rPr lang="en-US" sz="2000" dirty="0" smtClean="0">
                <a:latin typeface="Times New Roman" charset="0"/>
                <a:ea typeface="ＭＳ Ｐゴシック" charset="0"/>
              </a:rPr>
              <a:t>evenue sharing contracts</a:t>
            </a:r>
          </a:p>
          <a:p>
            <a:pPr lvl="1"/>
            <a:r>
              <a:rPr lang="en-US" sz="2000" dirty="0" smtClean="0">
                <a:latin typeface="Times New Roman" charset="0"/>
                <a:ea typeface="ＭＳ Ｐゴシック" charset="0"/>
              </a:rPr>
              <a:t>Other contracts?</a:t>
            </a:r>
          </a:p>
          <a:p>
            <a:pPr lvl="1"/>
            <a:endParaRPr lang="en-US" sz="2000" dirty="0" smtClean="0">
              <a:latin typeface="Times New Roman" charset="0"/>
              <a:ea typeface="ＭＳ Ｐゴシック" charset="0"/>
            </a:endParaRPr>
          </a:p>
          <a:p>
            <a:endParaRPr lang="en-US" dirty="0" smtClean="0">
              <a:latin typeface="Times New Roman" charset="0"/>
              <a:ea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24025" y="1430020"/>
            <a:ext cx="1089025" cy="1798638"/>
          </a:xfrm>
          <a:prstGeom prst="rect">
            <a:avLst/>
          </a:prstGeom>
          <a:solidFill>
            <a:srgbClr val="F8F8F8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400">
                <a:latin typeface="Times New Roman" charset="0"/>
              </a:rPr>
              <a:t>Supplier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076575" y="1369695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3076575" y="2330133"/>
            <a:ext cx="2590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8" name="Picture 10" descr="BS00508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1953895"/>
            <a:ext cx="9255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47813" y="1215708"/>
            <a:ext cx="1443037" cy="2228850"/>
          </a:xfrm>
          <a:prstGeom prst="rect">
            <a:avLst/>
          </a:prstGeom>
          <a:noFill/>
          <a:ln w="19050">
            <a:solidFill>
              <a:srgbClr val="FF33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076575" y="1598295"/>
            <a:ext cx="25304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100" i="1" dirty="0"/>
              <a:t>Physical Flow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076575" y="2779395"/>
            <a:ext cx="25304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100" i="1"/>
              <a:t>Financial Flow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6251575" y="1430020"/>
            <a:ext cx="1089025" cy="1798638"/>
          </a:xfrm>
          <a:prstGeom prst="rect">
            <a:avLst/>
          </a:prstGeom>
          <a:solidFill>
            <a:srgbClr val="F8F8F8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2400">
              <a:latin typeface="Times New Roman" charset="0"/>
            </a:endParaRPr>
          </a:p>
          <a:p>
            <a:pPr algn="ctr"/>
            <a:endParaRPr lang="en-US" sz="2400">
              <a:latin typeface="Times New Roman" charset="0"/>
            </a:endParaRPr>
          </a:p>
          <a:p>
            <a:pPr algn="ctr"/>
            <a:r>
              <a:rPr lang="en-US" sz="2400">
                <a:latin typeface="Times New Roman" charset="0"/>
              </a:rPr>
              <a:t>Retailer</a:t>
            </a: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6084888" y="1215708"/>
            <a:ext cx="1443037" cy="2228850"/>
          </a:xfrm>
          <a:prstGeom prst="rect">
            <a:avLst/>
          </a:prstGeom>
          <a:noFill/>
          <a:ln w="19050">
            <a:solidFill>
              <a:srgbClr val="FF33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31" descr="bd10591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512570"/>
            <a:ext cx="8985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Pricing Game in Channel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Students form supply chains</a:t>
            </a:r>
          </a:p>
          <a:p>
            <a:pPr lvl="1"/>
            <a:r>
              <a:rPr lang="en-US" dirty="0">
                <a:latin typeface="Garamond"/>
                <a:ea typeface="ＭＳ Ｐゴシック" charset="0"/>
                <a:cs typeface="Garamond"/>
              </a:rPr>
              <a:t>One Manufacturer and One Retailer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Leader-Follower Framework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Manufacturer announces its wholesale price</a:t>
            </a:r>
          </a:p>
          <a:p>
            <a:r>
              <a:rPr lang="en-US" dirty="0">
                <a:latin typeface="Garamond"/>
                <a:ea typeface="ＭＳ Ｐゴシック" charset="0"/>
                <a:cs typeface="Garamond"/>
              </a:rPr>
              <a:t>Retailer chooses a retail price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981367"/>
            <a:ext cx="1733547" cy="6860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Manufacturer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9287" y="4981367"/>
            <a:ext cx="1733547" cy="6860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Retailer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6939" y="4981367"/>
            <a:ext cx="1733547" cy="6860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Consumers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90750" y="5324475"/>
            <a:ext cx="12477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72075" y="5326063"/>
            <a:ext cx="1249363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2651125" y="4797425"/>
            <a:ext cx="365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Schoolbook" charset="0"/>
              </a:rPr>
              <a:t>w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5614988" y="479742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Schoolbook" charset="0"/>
              </a:rPr>
              <a:t>p</a:t>
            </a:r>
            <a:r>
              <a:rPr lang="en-US" sz="1800" baseline="-25000">
                <a:latin typeface="Century Schoolbook" charset="0"/>
              </a:rPr>
              <a:t>R</a:t>
            </a:r>
            <a:endParaRPr lang="en-US" sz="1800">
              <a:latin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4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706</Words>
  <Application>Microsoft Macintosh PowerPoint</Application>
  <PresentationFormat>On-screen Show (4:3)</PresentationFormat>
  <Paragraphs>162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Office Theme</vt:lpstr>
      <vt:lpstr>Document</vt:lpstr>
      <vt:lpstr>Microsoft Word Document</vt:lpstr>
      <vt:lpstr>Game Theory and Dynamic Optimization</vt:lpstr>
      <vt:lpstr>Content</vt:lpstr>
      <vt:lpstr>Non-Cooperative Game Theory (see Reading on Game Theory Models of Pricing)</vt:lpstr>
      <vt:lpstr>Stackelberg Game</vt:lpstr>
      <vt:lpstr>Mathematical Background</vt:lpstr>
      <vt:lpstr>Business Applications</vt:lpstr>
      <vt:lpstr>Why is supply design important?</vt:lpstr>
      <vt:lpstr>Supply Chain Contracts</vt:lpstr>
      <vt:lpstr>Pricing Game in Channel</vt:lpstr>
      <vt:lpstr>Rules of the Game</vt:lpstr>
      <vt:lpstr>Results</vt:lpstr>
      <vt:lpstr>Valuing Free Customers</vt:lpstr>
      <vt:lpstr>Open Table</vt:lpstr>
      <vt:lpstr>What is the business?</vt:lpstr>
      <vt:lpstr>Key Metrics</vt:lpstr>
      <vt:lpstr>Growth of the Platform</vt:lpstr>
      <vt:lpstr>Revenues</vt:lpstr>
      <vt:lpstr>In %</vt:lpstr>
      <vt:lpstr>Dynamic Optimization</vt:lpstr>
      <vt:lpstr>Examples</vt:lpstr>
      <vt:lpstr>Modeling Exercise</vt:lpstr>
      <vt:lpstr>Example</vt:lpstr>
      <vt:lpstr>Attribution</vt:lpstr>
      <vt:lpstr>Building Blocks: Continuous Time</vt:lpstr>
      <vt:lpstr>Building Blocks: Discrete Time</vt:lpstr>
      <vt:lpstr>Optimal Dynamic Control</vt:lpstr>
      <vt:lpstr>Dynamic Decision Making</vt:lpstr>
      <vt:lpstr>Dynamic Decision Making</vt:lpstr>
      <vt:lpstr>Dynamic Programming</vt:lpstr>
      <vt:lpstr>Generalizations</vt:lpstr>
      <vt:lpstr>What Does it Look Like?</vt:lpstr>
      <vt:lpstr>Valuing Free Customers</vt:lpstr>
      <vt:lpstr>Key Metrics for OpenTable</vt:lpstr>
      <vt:lpstr>Modeling This Problem</vt:lpstr>
      <vt:lpstr>Optimal Decision</vt:lpstr>
    </vt:vector>
  </TitlesOfParts>
  <Company>UCDavis GSM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Rubel</dc:creator>
  <cp:lastModifiedBy>Olivier Rubel</cp:lastModifiedBy>
  <cp:revision>36</cp:revision>
  <dcterms:created xsi:type="dcterms:W3CDTF">2018-02-18T21:19:28Z</dcterms:created>
  <dcterms:modified xsi:type="dcterms:W3CDTF">2018-05-18T16:26:03Z</dcterms:modified>
</cp:coreProperties>
</file>